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80" r:id="rId17"/>
    <p:sldId id="281" r:id="rId18"/>
    <p:sldId id="276" r:id="rId19"/>
    <p:sldId id="277" r:id="rId20"/>
    <p:sldId id="278" r:id="rId21"/>
    <p:sldId id="269" r:id="rId22"/>
    <p:sldId id="279" r:id="rId23"/>
    <p:sldId id="271" r:id="rId24"/>
    <p:sldId id="287" r:id="rId25"/>
    <p:sldId id="288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ED4B-C45D-4150-B112-0CB03A5E9EE2}" type="datetimeFigureOut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F25B-4E20-418F-98F1-A29A715F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ED4B-C45D-4150-B112-0CB03A5E9EE2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F25B-4E20-418F-98F1-A29A715F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ED4B-C45D-4150-B112-0CB03A5E9EE2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F25B-4E20-418F-98F1-A29A715F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ED4B-C45D-4150-B112-0CB03A5E9EE2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F25B-4E20-418F-98F1-A29A715F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ED4B-C45D-4150-B112-0CB03A5E9EE2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F25B-4E20-418F-98F1-A29A715F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ED4B-C45D-4150-B112-0CB03A5E9EE2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F25B-4E20-418F-98F1-A29A715F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ED4B-C45D-4150-B112-0CB03A5E9EE2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F25B-4E20-418F-98F1-A29A715F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ED4B-C45D-4150-B112-0CB03A5E9EE2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F25B-4E20-418F-98F1-A29A715F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ED4B-C45D-4150-B112-0CB03A5E9EE2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F25B-4E20-418F-98F1-A29A715F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ED4B-C45D-4150-B112-0CB03A5E9EE2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F25B-4E20-418F-98F1-A29A715F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ED4B-C45D-4150-B112-0CB03A5E9EE2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F25B-4E20-418F-98F1-A29A715F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ED4B-C45D-4150-B112-0CB03A5E9EE2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9F25B-4E20-418F-98F1-A29A715F3C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09 HDR One Co Text 300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28600" y="6400800"/>
            <a:ext cx="3657600" cy="2920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60198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Simple Methodology to Evaluate the Disproportionate  Impacts of Fare and Service Changes on Protected Populations</a:t>
            </a:r>
            <a:b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 a Fixed Guide-way System </a:t>
            </a:r>
            <a:r>
              <a:rPr lang="en-US" sz="3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3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Vijay Mahal</a:t>
            </a:r>
            <a:b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HDR Engineering</a:t>
            </a: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May 11, 2011</a:t>
            </a:r>
            <a:br>
              <a:rPr lang="en-US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sz="2700" b="1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TRB Applications Conference</a:t>
            </a:r>
            <a:br>
              <a:rPr lang="en-US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Reno</a:t>
            </a:r>
            <a:endParaRPr lang="en-US" sz="27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828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Lagrange County Transportation Authority (LCTA)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LCTA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wants to increase rail fares by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%.  CBD surcharge by 5 %.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System has distance based fare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Question: 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Will there be any disproportionate  impacts associated with this fare increase ?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1_LRTLineStNamesRdN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873" t="1431" r="2682" b="2694"/>
          <a:stretch>
            <a:fillRect/>
          </a:stretch>
        </p:blipFill>
        <p:spPr>
          <a:xfrm>
            <a:off x="4495800" y="1095188"/>
            <a:ext cx="4191000" cy="5505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 needed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Fare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tables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Station to station passenger flows (if available)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Census Data / ACS Data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Catchment area definition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 1:  Identify Protected Groups</a:t>
            </a: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Map the Distribution of minority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non-minority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low-income and non-low-income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populations.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Definitions must be consistent with MPO’s standards</a:t>
            </a:r>
            <a:endParaRPr lang="en-U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38600" cy="46910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3_HGACRegion_MinAndNonMinP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3474720" cy="4496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 2:  Delineate catchment Area / Estimate Ave. fares 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Delineate catchment area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Use data from survey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 1/3  mile for rail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 1/4 mile for Bus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Estimate average boarding fares for each station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Simple average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Average weighted by trips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2_LRTLineStNamesRdNetCatchAre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18832" y="1600200"/>
            <a:ext cx="34973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 2:  Estimate Average Boarding Fares </a:t>
            </a:r>
            <a:r>
              <a:rPr lang="en-US" sz="3200" dirty="0" smtClean="0">
                <a:solidFill>
                  <a:schemeClr val="tx2"/>
                </a:solidFill>
              </a:rPr>
              <a:t>  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7173"/>
            <a:ext cx="8229600" cy="387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 2:  Estimate Average Boarding Fares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3" y="1671892"/>
            <a:ext cx="7088153" cy="438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 2:  Estimate Average Boarding Fares </a:t>
            </a: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3601"/>
            <a:ext cx="8229600" cy="387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 2:  Estimate Average Boarding Fares </a:t>
            </a: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3" y="1633782"/>
            <a:ext cx="7088153" cy="445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Average boarding fares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Content Placeholder 6" descr="8_AvgBdFareBeforeFareIn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9495" y="273050"/>
            <a:ext cx="4522860" cy="585311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Sycamore 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Ctr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Ave. Boarding Fare:  $ 3.35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(before fare increase)</a:t>
            </a:r>
          </a:p>
          <a:p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What does it represent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29000" cy="116205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Percent increase in boarding fares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Sycamore 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Ctr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Ave. Boarding Fare:  $ 3.73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(after fare increase)</a:t>
            </a:r>
          </a:p>
          <a:p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Fare Increase:    11.40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 for all people in the catchment area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8" name="Content Placeholder 7" descr="9_AvgBdFareAfterFareIn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9495" y="273050"/>
            <a:ext cx="4522860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Presentation Purpose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Objectives:</a:t>
            </a: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Define the problem / Explain equity impacts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Review existing methods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Discuss HDR method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Present an example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05200" cy="116205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Percent increase in boarding fares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Percent increase is a function of: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Trip flows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Increase in min. boarding fee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Increase in CBD surcharge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8" descr="10_PctBdFareIn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9495" y="273050"/>
            <a:ext cx="4522860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Fare Increase for the System</a:t>
            </a: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10_PctBdFareIn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9495" y="273050"/>
            <a:ext cx="4522860" cy="585311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Simple average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Average weighted by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population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Average weighted by protected population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0035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 3:  Estimate the magnitude of Protected Populations</a:t>
            </a: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11_PctBdFareInc_BearOakNew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9495" y="273050"/>
            <a:ext cx="4522860" cy="585311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3657600"/>
            <a:ext cx="3008313" cy="2468563"/>
          </a:xfrm>
        </p:spPr>
        <p:txBody>
          <a:bodyPr/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 Census, ACS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Dealing with Overlapping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 4:  Compute System wide Average Fare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1030"/>
            <a:ext cx="8229600" cy="360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 5:  Compare Percentages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Ave. fare for Minorities:               12.96%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Ave. fare for Non-minorities:       12.67%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Ave. fare for Low-income pop:    12.31%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Ave. fare for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Non-low-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pop:     12.01%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 6: Determination of 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isparate Impact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Use professional judgment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Use statistical methods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Closing Remarks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HDR method is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Simple and logical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Doesn’t require large data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Can be expanded to any system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Acceptable to FTA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Problem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Public transportation is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public service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Most often uses Federal funds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Service and Fare changes impacts people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Are protected populations impacted disproportionately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 so, mitigation is required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Equity Impacts: Title VI requirements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What is “Title VI  Requirements” ?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Who needs to comply ?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When is it required ? 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Why is it required ?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Fare and Service Changes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Fare</a:t>
            </a:r>
            <a:r>
              <a:rPr lang="en-US" sz="3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3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Across the board increase</a:t>
            </a:r>
          </a:p>
          <a:p>
            <a:r>
              <a:rPr lang="en-US" sz="3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Increase on minimum fares only</a:t>
            </a:r>
          </a:p>
          <a:p>
            <a:r>
              <a:rPr lang="en-US" sz="3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Increase on some selected modes only</a:t>
            </a:r>
          </a:p>
          <a:p>
            <a:r>
              <a:rPr lang="en-US" sz="3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Increase in transfer fares</a:t>
            </a:r>
          </a:p>
          <a:p>
            <a:pPr>
              <a:buNone/>
            </a:pPr>
            <a:r>
              <a:rPr lang="en-US" sz="3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Service:</a:t>
            </a:r>
          </a:p>
          <a:p>
            <a:r>
              <a:rPr lang="en-US" sz="3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Route modifications</a:t>
            </a:r>
          </a:p>
          <a:p>
            <a:r>
              <a:rPr lang="en-US" sz="3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Service reductions</a:t>
            </a:r>
          </a:p>
          <a:p>
            <a:r>
              <a:rPr lang="en-US" sz="3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Service elimination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How do you measure impacts?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Using travel models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Surveys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Simple sketch planning techniques</a:t>
            </a:r>
          </a:p>
          <a:p>
            <a:endPara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Note: 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FTA does not endorse any</a:t>
            </a:r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particular method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HDR’s Methodology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Developed in 2010 for a fixed guide-way system. 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First applied to BART.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It is a Sketch planning approach.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Does not require large data.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Easy to understand (most FTA reviewers are not modelers)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HDR’s Methodology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Six steps involved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 1: 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Identify where protected populations live (in GIS)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 2: 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Delineate station catchment area. Estimate average boarding fares at each station before and after fare increase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 3: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Determine magnitude of protected populations in the station catchment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HDR’s Methodology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b="1" dirty="0" smtClean="0"/>
          </a:p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 4: 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Compute system wide average fare for each protected group (before &amp; after)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 5: 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Compare % increase in fares for protected groups with non-protected groups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 6: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Use professional judgment or statistical tests to determine if disparity exists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643</Words>
  <Application>Microsoft Office PowerPoint</Application>
  <PresentationFormat>On-screen Show (4:3)</PresentationFormat>
  <Paragraphs>133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 Simple Methodology to Evaluate the Disproportionate  Impacts of Fare and Service Changes on Protected Populations  in a Fixed Guide-way System   By  Vijay Mahal HDR Engineering  May 11, 2011 13th TRB Applications Conference Reno</vt:lpstr>
      <vt:lpstr>Presentation Purpose</vt:lpstr>
      <vt:lpstr>The Problem</vt:lpstr>
      <vt:lpstr>Equity Impacts: Title VI requirements</vt:lpstr>
      <vt:lpstr>Fare and Service Changes</vt:lpstr>
      <vt:lpstr>How do you measure impacts?</vt:lpstr>
      <vt:lpstr>HDR’s Methodology</vt:lpstr>
      <vt:lpstr>HDR’s Methodology</vt:lpstr>
      <vt:lpstr>HDR’s Methodology</vt:lpstr>
      <vt:lpstr>Example</vt:lpstr>
      <vt:lpstr>Data needed</vt:lpstr>
      <vt:lpstr>Step 1:  Identify Protected Groups</vt:lpstr>
      <vt:lpstr>Step 2:  Delineate catchment Area / Estimate Ave. fares </vt:lpstr>
      <vt:lpstr>Step 2:  Estimate Average Boarding Fares   </vt:lpstr>
      <vt:lpstr>Step 2:  Estimate Average Boarding Fares </vt:lpstr>
      <vt:lpstr>Step 2:  Estimate Average Boarding Fares </vt:lpstr>
      <vt:lpstr>Step 2:  Estimate Average Boarding Fares </vt:lpstr>
      <vt:lpstr>Average boarding fares </vt:lpstr>
      <vt:lpstr>Percent increase in boarding fares  </vt:lpstr>
      <vt:lpstr>Percent increase in boarding fares </vt:lpstr>
      <vt:lpstr>Fare Increase for the System</vt:lpstr>
      <vt:lpstr>Step 3:  Estimate the magnitude of Protected Populations</vt:lpstr>
      <vt:lpstr>Step 4:  Compute System wide Average Fare</vt:lpstr>
      <vt:lpstr>Step 5:  Compare Percentages</vt:lpstr>
      <vt:lpstr>Step 6: Determination of Disparate Impact</vt:lpstr>
      <vt:lpstr>Closing Remarks</vt:lpstr>
    </vt:vector>
  </TitlesOfParts>
  <Company>HDR,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Fare and Service Impacts on Protected Groups</dc:title>
  <dc:creator>vmahal</dc:creator>
  <cp:lastModifiedBy>MomDad</cp:lastModifiedBy>
  <cp:revision>183</cp:revision>
  <dcterms:created xsi:type="dcterms:W3CDTF">2010-09-07T20:19:48Z</dcterms:created>
  <dcterms:modified xsi:type="dcterms:W3CDTF">2011-04-07T19:13:17Z</dcterms:modified>
</cp:coreProperties>
</file>